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65" r:id="rId4"/>
    <p:sldId id="267" r:id="rId5"/>
    <p:sldId id="258" r:id="rId6"/>
    <p:sldId id="269" r:id="rId7"/>
    <p:sldId id="276" r:id="rId8"/>
    <p:sldId id="271" r:id="rId9"/>
    <p:sldId id="264" r:id="rId10"/>
    <p:sldId id="272" r:id="rId11"/>
    <p:sldId id="274" r:id="rId12"/>
    <p:sldId id="262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5"/>
    <p:restoredTop sz="87676"/>
  </p:normalViewPr>
  <p:slideViewPr>
    <p:cSldViewPr snapToGrid="0" snapToObjects="1">
      <p:cViewPr varScale="1">
        <p:scale>
          <a:sx n="107" d="100"/>
          <a:sy n="107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00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24575,'0'36'0,"0"16"0,0 10 0,0 23 0,0 15-1967,1-29 1,-1 8 0,1 7 0,2 5 0,1 5 1800,0-18 1,1 6-1,1 3 1,1 4-1,0 2 1,1 0-1,1 2 1,0-2-1,1-2 166,0-1 0,0 0 0,1-2 0,1 0 0,0 2 0,1 1 0,0 3 0,2 3 0,0 4-154,-1-13 0,0 4 0,1 3 0,1 3 0,0 2 0,1 2 0,0 0 0,0 1 1,1 0-1,0-1 0,0-2 0,-1-1 0,1-3 0,0-3 154,1 6 0,0-2 0,1-1 0,0-3 0,0 0 0,0-1 0,0 0 0,0 0 0,0 1 0,0 1 0,0 2 0,-1-1 0,0 1 0,1 2 0,0 0 0,0 1 0,0 0 0,-1 0 0,1-1 0,-2-1 0,1-2 0,-2-1 0,0-3 0,1 12 0,0-1 0,0-2 0,-2-2 0,0-1 0,0-1 0,-1-2 0,-1-1 0,0-2 80,0 11 1,0-2 0,-1-2 0,0-2 0,-2-1 0,1-3 0,-1-1-81,-1-2 0,0-1 0,0-2 0,-1-2 0,0-2 0,-1-1-61,0 6 0,0 0 0,-1-2 1,0-6-1,-1-6 61,0 4 0,0-9 0,-1-1 1799,2 34 1,0-15-1800,-5-32 0,3-5 5382,0-28-5382,1-15 3411,-1-2-3411,0 3 822,-1 4-822,-2 7 0,0 6 0,-2 4 0,0 0 0,0-4 0,-3-8 0,10-8 0,30-20 0,20-11 0,13-6 0,18-7 0,8-1-738,-12 6 0,7 0 1,5 0 737,-22 9 0,4 0 0,2 0 0,3 1 0,2 0-695,-5 2 1,3 1-1,1 0 1,2 0 0,3 0-1,1 1 695,-9 2 0,2-1 0,2 1 0,1 0 0,2 1 0,1-1 0,0 1 0,2-1-500,-1 2 0,2-1 0,1 1 0,1-1 0,1 1 0,0 0 1,1 1-1,0-1 0,0 1 500,-7 1 0,1 0 0,0 0 0,0 0 0,1 0 0,-1 1 0,2 0 0,-1 0 0,0 0 0,0 0 0,1 1 0,1-1 0,0 1 0,0 0 0,1 1 0,-1-1 0,0 1 0,-1 0 0,-1 0 0,0 0 0,4 0 0,0 0 0,-1 1 0,-1-1 0,0 1 0,0 0 0,-1 0 0,0 1 0,0-1-306,8 1 1,0-1-1,-1 1 1,0 0 0,-1 0-1,0 1 1,-1-1-1,-1 1 306,-6 0 0,0 0 0,-1 1 0,0 0 0,-1-1 0,-1 1 0,0-1 0,-1 1 0,6-1 0,-1-1 0,-1 1 0,-1 0 0,1-1 0,0 0 0,1 0 0,5-2 0,1 0 0,1 0 0,-1-1 0,-1 1 0,-2-1 0,-4 0 6,15-1 1,-4 0 0,-3-1-1,-1 1 1,-1-1-7,-5 1 0,0-1 0,-2 0 0,0 1 0,-1 0 0,-5 0 0,-1 0 0,0 1 0,-2 0 0,1 1 0,15-1 0,-1 2 0,0 0 0,-2 0 0,-6-1 0,-2 0 0,1 0 0,4 1 0,-2 2 0,4 0 0,1 0 0,-1 1 0,-4 1 0,1 0 0,-4 0 0,-1 1 0,6 1 0,2 0 0,5 2 0,2 0 0,-1 2 0,-6 1 0,0 2 0,-5 1 0,-1 2 0,3 2 0,-8 0 0,2 1 0,1 2 0,-4 0 0,-7 2 616,6 6 1,-7 2 0,1 1-617,9 0 0,1 1 0,-4-2 0,8 2 0,-6-2 2118,-11-6 0,-4-3-2118,-14-6 0,-4-2 4532,21 0-4532,-27-6 2068,-14-7-2068,-19-38 0,-2 28 0,-7-27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3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60 24575,'11'2'0,"1"3"0,-2 0 0,0 2 0,-6-5 0,0 2 0,-4-2 0,-6-4 0,-8-6 0,-4-5 0,-5-3 0,2 2 0,2 3 0,3 1 0,5 3 0,5 3 0,-1 2 0,2 2 0,-1 0 0,-1 0 0,-4 0 0,4 0 0,-3 0 0,5 0 0,-1 0 0,3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03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539 1 24575,'-16'34'0,"-8"30"0,-6 22 0,7-13 0,-1 10 0,5-13 0,0 5 0,1 2-775,-2 12 0,0 3 0,0 1 775,-1 4 0,0 2 0,2-3 0,4-12 0,1-2 0,1-4 372,-3 20 0,-1-8-372,2-17 0,1-7 383,-5 16-383,-7-18 0,8-44 0,-4 4 1198,2-7-1198,3-4 0,7-7 0,3-2 0,6-4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04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46 223 24575,'20'10'0,"1"3"0,-3-4 0,5 0 0,-5-9 0,4-1 0,-3-4 0,-6-10 0,-6-11 0,-6-11 0,-13-7 0,-11 1 0,-6 5 0,-1 10 0,8 11 0,6 9 0,5 6 0,-3 4 0,0 3 0,1 5 0,1 4 0,6 0 0,2-5 0,2-4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0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41 152 24575,'38'0'0,"-6"0"0,0 0 0,-9 0 0,-7 0 0,-7-3 0,-4-8 0,-14-11 0,-15-10 0,-13-3 0,-24 2 0,30 21 0,-3 8 0,34 14 0,0-2 0,0-4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51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24575,'27'0'0,"23"-6"0,3-1 0,-2 4 0,17-5 0,6-1 0,20-1 0,-36 5 0,2-1 0,-1 1 0,-4 1 0,17 2 0,-32 2 0,-23 0 0,-5-4 0,-10 3 0,0-2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52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24575,'0'17'0,"0"9"0,1 5 0,11 4 0,17-3 0,20-3 0,12 3 0,4-5 0,-9-1 0,-7 0 0,-7-3 0,-9 0 0,-6-1 0,-8-4 0,-8 0 0,-5-2 0,-5-1 0,-4-2 0,-7 1 0,-7 1 0,-8-1 0,-5 0 0,1-2 0,4-5 0,5-1 0,5-4 0,-4-6 0,9 3 0,-2-3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53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24575,'9'-2'0,"-1"0"0,3 0 0,5 0 0,5 2 0,2 0 0,-3 0 0,0 0 0,-12 0 0,8 0 0,-13 0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55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24575,'0'13'0,"0"1"0,0 8 0,1 4 0,6 2 0,6 5 0,10 3 0,7 3 0,5 1 0,0-2 0,-5-7 0,-6-7 0,-9-8 0,-5-8 0,-3-4 0,-1-3 0,7-1 0,9 0 0,10 0 0,4 0 0,-3 0 0,-3 0 0,-14-1 0,0-1 0,-10-8 0,3-10 0,-3-10 0,-2-2 0,-2 1 0,-2-1 0,-3-2 0,-7-2 0,-4 2 0,-2 8 0,2 7 0,2 5 0,-3 1 0,-8-4 0,-5-5 0,0 2 0,4 3 0,11 9 0,-1 2 0,5 6 0,-5 0 0,-1 0 0,3 0 0,2 0 0,2 0 0,0 4 0,3-4 0,1 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57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1 102 24575,'0'32'0,"0"14"0,0-15 0,0 13 0,8-24 0,16 3 0,37-5 0,-10-9 0,33-12 0,-36-9 0,2-5 0,-17-4 0,-15-2 0,-10-13 0,-13 2 0,-18-22 0,-13 15 0,-6 0 0,5 17 0,15 12 0,10 8 0,4 3 0,-2 1 0,-6 4 0,-11 4 0,12-2 0,-2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59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24575,'0'12'0,"0"1"0,0 13 0,1 12 0,6 9 0,10 5 0,11-7 0,2-15 0,17-8 0,0-14 0,15-2 0,-3-6 0,-9 0 0,-12 0 0,-21-1 0,-7-5 0,-10-12 0,0-16 0,0-10 0,-5-5 0,-2 8 0,-7 9 0,3 16 0,-8 4 0,-10 10 0,-17 1 0,-10 1 0,2 0 0,16-3 0,17-26 0,14 19 0,6-18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2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8 24575,'-7'-4'0,"-4"2"0,-14 1 0,5 1 0,-20 0 0,-8 0 0,1 6 0,-34 25 0,39 25 0,-3 16 0,37-18 0,11 2 0,9-8 0,8 0 0,8 9 0,6-2 0,8-9 0,3-4 0,2-9 0,0-5 0,34 10 0,-20-23 0,-17-21 0,-13-12 0,-10-7 0,-7 0 0,-7 14 0,-1 5 0,3 32 0,6 30 0,2 37 0,-9-35 0,-2 2 0,-1-4 0,-2 0 0,0 41 0,-8-28 0,-3-25 0,-8-15 0,2-16 0,-10-2 0,4-16 0,-19-25 0,4-40 0,16 15 0,4-5 0,4-9 0,4-3 0,1-8 0,5 2 0,7 18 0,4 2 0,3-8 0,6 7 0,21-6 0,2 3 0,-15 35 0,-12 16 0,-6 7 0,-3 4 0,-2 0 0,1-1 0,0-1 0,8-4 0,9-6 0,16-8 0,11-6 0,3 0 0,-7 5 0,-9 5 0,-17 9 0,-5 1 0,-12 6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4:0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24575,'0'12'0,"0"21"0,0-14 0,5 24 0,8-22 0,26 9 0,-7-13 0,24-5 0,-22-12 0,4 0 0,-9-1 0,-5-3 0,-4-5 0,1-7 0,0-5 0,-1 0 0,-5 0 0,-6 2 0,-5 0 0,-6 2 0,-6 3 0,-3 3 0,-9 4 0,-8 3 0,-8 3 0,-6 1 0,6 0 0,15 0 0,9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4:0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24575,'0'9'0,"0"9"0,0 8 0,0 22 0,0 28 0,0-13 0,0 34 0,5-31 0,16 14 0,17-11 0,11-11 0,-2-19 0,1-9 0,-13-20 0,11-10 0,10-40 0,-14 6 0,-9-8 0,-3-4 0,-8-3 0,8-42 0,-25 23 0,-8-7 0,-15 10 0,-6 32 0,-19 12 0,2 21 0,-5 0 0,11 1 0,13 1 0,13 0 0,6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2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189 359 24575,'-18'-8'0,"-5"3"0,-10 2 0,13 3 0,-8 0 0,21 0 0,-8 0 0,2 0 0,2 3 0,-1 18 0,7-1 0,2 25 0,4-8 0,12 12 0,18-3 0,20-1 0,12-9 0,-2-10 0,-15-9 0,-14-10 0,-9-4 0,-14-24 0,-2-27 0,-7-22 0,-2-8 0,-2 20 0,-1 23 0,2 23 0,23 41 0,-6-6 0,45 55 0,-34-49 0,27 27 0,-30-40 0,16-5 0,-14-30 0,15-34 0,-16-24 0,-7 27 0,-2 1 0,0-13 0,-2 2 0,-11 50 0,3 3 0,1 21 0,8 19 0,6 17 0,6 14 0,4 4 0,-10-25 0,1-6 0,-14-27 0,4 1 0,-6-13 0,2-35 0,-1-30 0,-1-23 0,-2-5 0,-2 33 0,4 18 0,-2 26 0,10 7 0,8 14 0,24 27 0,-11-3 0,17 34 0,-27-22 0,4 2 0,-16-17 0,-1-12 0,-6-6 0,1-16 0,6-22 0,1-18 0,0-11 0,0 9 0,-4 18 0,-3 17 0,2 10 0,12 23 0,18 26 0,17 29 0,-21-26 0,0 0 0,-4-2 0,-1-3 0,17 21 0,-11-24 0,-13-23 0,10-17 0,2-22 0,10-19 0,2-16 0,-5-2 0,-6 7 0,-8 10 0,-5 7 0,-5 0 0,-4-2 0,-5 1 0,-5 5 0,-2 8 0,-1 14 0,-4 5 0,-8 7 0,-9 2 0,-5 5 0,-2 12 0,3 9 0,6 9 0,5 2 0,7-6 0,4-5 0,3-13 0,1-2 0,2-8 0,13 1 0,15 0 0,16-2 0,4-1 0,-7 0 0,-10-3 0,-17 0 0,-1 0 0,-12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2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24575,'1'51'0,"11"20"0,8 14 0,0-11 0,4 5 0,0 1-612,-1 0 1,0 0-1,3 2 612,0-10 0,3 3 0,0-2 0,-3-7 0,6 19 0,-3-6 0,2 5 0,-3-6 0,1 10 593,-24-54-593,-22-39 303,-23-44-303,9 3 0,-1-8 0,-3-21 0,2-7 0,12 19 0,1-3 0,3 0 0,-3-28 0,5-1 0,6 21 0,2-2 0,3 3 0,1-11 0,1 3 0,0-8 0,1 3 0,1 27 0,1 6 939,5-27-939,5 31 0,3 18 0,0 13 0,21 4 0,-5 7 0,36 0 0,-10 7 0,9 0 0,-13 1 0,-15 7 0,-10 15 0,-10 25 0,-19 24 0,-31 15 0,4-41 0,-5-2 0,-3-6 0,-3-2 0,-30 18 0,21-19 0,27-23 0,11-18 0,11 1 0,0-9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29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55 445 24575,'-14'0'0,"2"0"0,-2 0 0,4 4 0,7 22 0,1 39 0,2-12 0,0 47 0,0-60 0,2 28 0,4-38 0,7-3 0,8-18 0,7-6 0,7-12 0,5-14 0,-1-17 0,-5-13 0,-10-1 0,-11 4 0,-8 7 0,-5 12 0,-1 11 0,0 10 0,-1 7 0,0 12 0,1 22 0,13 27 0,17 21 0,15 6 0,7-15 0,-7-22 0,-12-23 0,-5-14 0,-1-13 0,2-19 0,1-25 0,-2-29 0,-13 28 0,-3-3 0,0-3 0,-2-1 0,-3 1 0,0 0 0,-2 1 0,0 1 0,-1-45 0,0 8 0,-1 12 0,-1 18 0,-1 14 0,0 23 0,0 11 0,0 33 0,5 40 0,-1-11 0,2-2 0,2 2 0,13 28 0,-4-28 0,2 3 0,5 4 0,3-1 0,2-3 0,3-2 0,-2-4 0,1-3 0,22 29 0,-15-22 0,-15-20 0,-10-14 0,-6-10 0,-4-5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3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0 115 24575,'19'0'0,"10"-5"0,6-2 0,4-6 0,-3-2 0,-2 0 0,5 1 0,-1 1 0,-3 2 0,-6 3 0,-8 1 0,-9 2 0,-4 3 0,-2 2 0,3 0 0,2 0 0,1 0 0,0 0 0,-5 0 0,-3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31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0 24575,'-13'2'0,"-3"12"0,3-6 0,-3 17 0,7-5 0,0 7 0,4 3 0,3-12 0,2 6 0,0-16 0,1 8 0,8-5 0,14 7 0,11 7 0,5 3 0,-2 0 0,-11-8 0,-9-9 0,-5-7 0,-2-4 0,11 0 0,6 0 0,5 0 0,-3 0 0,-5 0 0,-1 0 0,2 0 0,1 0 0,2 0 0,-13 0 0,-4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3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24575,'0'13'0,"0"7"0,0-5 0,0 16 0,0 28 0,0 7 0,1-3 0,2 6 0,3-9 0,1 0 0,2 12 0,2-1 0,2-11 0,0-4 0,9 28 0,-8-29 0,-8-22 0,-4-21 0,3-15 0,19-54 0,-10 25 0,26-54 0,-3 22 0,-10 20 0,3-1 0,2-3 0,0 2 0,26-24 0,-14 27 0,-14 24 0,-7 14 0,0 10 0,4 12 0,2 14 0,2 14 0,-1 10 0,0 7 0,1 5 0,4 7 0,1 4 0,-2-5 0,-6-9 0,-8-14 0,-8-18-6784,-5-10 6784,-5-10 0,-2-4 0,2 0 0,4 13 0,-3-11 0,2 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15:13:3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24575,'11'-4'0,"24"2"0,17 1 0,25 1 0,21 0 0,-31-3 0,19 1 0,-49-1 0,2 0 0,-21 3 0,-2 0 0,-3-3 0,5-2 0,1 0 0,-1 1 0,-4 3 0,-3-1 0,-1 0 0,0-2 0,4 0 0,24-5 0,-10 0 0,29-10 0,-34 12 0,12-4 0,-23 7 0,-3 3 0,-6-2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F1676-0557-4643-9233-1428EC2B9417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E54A2-C73D-5148-9272-577FCEE6B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8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5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6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9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5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4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4.png"/><Relationship Id="rId21" Type="http://schemas.openxmlformats.org/officeDocument/2006/relationships/image" Target="../media/image25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7" Type="http://schemas.openxmlformats.org/officeDocument/2006/relationships/image" Target="../media/image1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9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3.png"/><Relationship Id="rId40" Type="http://schemas.openxmlformats.org/officeDocument/2006/relationships/customXml" Target="../ink/ink20.xml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" Type="http://schemas.openxmlformats.org/officeDocument/2006/relationships/customXml" Target="../ink/ink2.xml"/><Relationship Id="rId9" Type="http://schemas.openxmlformats.org/officeDocument/2006/relationships/image" Target="../media/image1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8.png"/><Relationship Id="rId30" Type="http://schemas.openxmlformats.org/officeDocument/2006/relationships/customXml" Target="../ink/ink15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8" Type="http://schemas.openxmlformats.org/officeDocument/2006/relationships/customXml" Target="../ink/ink4.xml"/><Relationship Id="rId3" Type="http://schemas.openxmlformats.org/officeDocument/2006/relationships/image" Target="../media/image160.png"/><Relationship Id="rId12" Type="http://schemas.openxmlformats.org/officeDocument/2006/relationships/customXml" Target="../ink/ink6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31.png"/><Relationship Id="rId38" Type="http://schemas.openxmlformats.org/officeDocument/2006/relationships/customXml" Target="../ink/ink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rkeeler/age-of-empires-ii-de-match-dat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6B96-A072-D641-9C8F-D287A6BA2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of New Content and Balance in Real-Time Strategy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E0579-AFFE-5B48-96BF-7BDE1C0BD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An analysis of RTS games on the Steam platform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71349-319B-F64F-A8E1-27651B01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/>
              <a:t>github.com/rishigoutam/aoe2				 Rishi Goutam 				linkedin.com/in/rishigoutam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9A86-6398-EE4C-BD15-B6A2DCD6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10E2B-A5FB-0E41-82D6-8F304653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Only the Portuguese really struggle with a 44% win rate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7701BCB-C663-F748-8621-29D74234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51" y="1857375"/>
            <a:ext cx="8142783" cy="4635500"/>
          </a:xfrm>
          <a:prstGeom prst="rect">
            <a:avLst/>
          </a:prstGeom>
        </p:spPr>
      </p:pic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21557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49.94%</a:t>
                      </a:r>
                    </a:p>
                    <a:p>
                      <a:pPr algn="l"/>
                      <a:r>
                        <a:rPr lang="en-US" sz="1600" dirty="0"/>
                        <a:t>50.23%</a:t>
                      </a:r>
                    </a:p>
                    <a:p>
                      <a:pPr algn="l"/>
                      <a:r>
                        <a:rPr lang="en-US" sz="1600" dirty="0"/>
                        <a:t>2.10%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32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E45CF-650F-D945-831F-214208B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17" y="141174"/>
            <a:ext cx="7547283" cy="66279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Portuguese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CE26A5-C1D8-5140-B822-D7D30FCFFFA4}"/>
              </a:ext>
            </a:extLst>
          </p:cNvPr>
          <p:cNvCxnSpPr>
            <a:cxnSpLocks/>
          </p:cNvCxnSpPr>
          <p:nvPr/>
        </p:nvCxnSpPr>
        <p:spPr>
          <a:xfrm flipH="1">
            <a:off x="4644718" y="4775200"/>
            <a:ext cx="50326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42496E-CCFA-094A-823F-6C4D70051102}"/>
              </a:ext>
            </a:extLst>
          </p:cNvPr>
          <p:cNvCxnSpPr/>
          <p:nvPr/>
        </p:nvCxnSpPr>
        <p:spPr>
          <a:xfrm flipH="1">
            <a:off x="4644717" y="4622800"/>
            <a:ext cx="52104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BC14C5-A143-164D-B2A8-722FC8907431}"/>
              </a:ext>
            </a:extLst>
          </p:cNvPr>
          <p:cNvCxnSpPr>
            <a:cxnSpLocks/>
          </p:cNvCxnSpPr>
          <p:nvPr/>
        </p:nvCxnSpPr>
        <p:spPr>
          <a:xfrm flipV="1">
            <a:off x="9842500" y="4622802"/>
            <a:ext cx="0" cy="1619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45B3DE-6772-BE42-B2C2-E432BC02784E}"/>
              </a:ext>
            </a:extLst>
          </p:cNvPr>
          <p:cNvCxnSpPr>
            <a:cxnSpLocks/>
          </p:cNvCxnSpPr>
          <p:nvPr/>
        </p:nvCxnSpPr>
        <p:spPr>
          <a:xfrm flipH="1" flipV="1">
            <a:off x="9664700" y="4775202"/>
            <a:ext cx="13502" cy="1458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A86EE4-F66C-AA4B-B884-63F9D3CCC32A}"/>
              </a:ext>
            </a:extLst>
          </p:cNvPr>
          <p:cNvCxnSpPr>
            <a:cxnSpLocks/>
          </p:cNvCxnSpPr>
          <p:nvPr/>
        </p:nvCxnSpPr>
        <p:spPr>
          <a:xfrm flipH="1">
            <a:off x="9289073" y="6233423"/>
            <a:ext cx="394677" cy="3899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73086-6080-2E46-ACFA-05DC547CD57E}"/>
              </a:ext>
            </a:extLst>
          </p:cNvPr>
          <p:cNvCxnSpPr>
            <a:cxnSpLocks/>
          </p:cNvCxnSpPr>
          <p:nvPr/>
        </p:nvCxnSpPr>
        <p:spPr>
          <a:xfrm flipH="1">
            <a:off x="9368204" y="6242460"/>
            <a:ext cx="479670" cy="474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286C24-5A77-0A43-AB11-9FAD0779FC63}"/>
              </a:ext>
            </a:extLst>
          </p:cNvPr>
          <p:cNvCxnSpPr>
            <a:cxnSpLocks/>
          </p:cNvCxnSpPr>
          <p:nvPr/>
        </p:nvCxnSpPr>
        <p:spPr>
          <a:xfrm>
            <a:off x="9293469" y="6619187"/>
            <a:ext cx="79130" cy="93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9C9CED-BE4C-D949-ABCA-26A8FDD9185C}"/>
              </a:ext>
            </a:extLst>
          </p:cNvPr>
          <p:cNvCxnSpPr>
            <a:cxnSpLocks/>
          </p:cNvCxnSpPr>
          <p:nvPr/>
        </p:nvCxnSpPr>
        <p:spPr>
          <a:xfrm>
            <a:off x="4648073" y="4622800"/>
            <a:ext cx="0" cy="152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701800" y="2355132"/>
            <a:ext cx="1193800" cy="321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About 70% of Turks vs. Portuguese matchups (     ) results in a Turkish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120900" y="3535476"/>
            <a:ext cx="177800" cy="177800"/>
          </a:xfrm>
          <a:prstGeom prst="rect">
            <a:avLst/>
          </a:prstGeom>
          <a:solidFill>
            <a:srgbClr val="FFD4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8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achieved? Nerfs and buffs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1E6E-6764-8841-B49F-B16B6DD80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TODO, look at civ win rate over game balance versions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19931C-3679-C845-BD68-DDFF655FB564}"/>
                  </a:ext>
                </a:extLst>
              </p14:cNvPr>
              <p14:cNvContentPartPr/>
              <p14:nvPr/>
            </p14:nvContentPartPr>
            <p14:xfrm>
              <a:off x="2230029" y="2613240"/>
              <a:ext cx="5376600" cy="328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19931C-3679-C845-BD68-DDFF655FB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1029" y="2604240"/>
                <a:ext cx="5394240" cy="330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2861F16-D704-654C-9347-8FF30E598023}"/>
              </a:ext>
            </a:extLst>
          </p:cNvPr>
          <p:cNvGrpSpPr/>
          <p:nvPr/>
        </p:nvGrpSpPr>
        <p:grpSpPr>
          <a:xfrm>
            <a:off x="4449789" y="5940360"/>
            <a:ext cx="1033200" cy="564840"/>
            <a:chOff x="4449789" y="5940360"/>
            <a:chExt cx="1033200" cy="56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D60652-D77A-5F49-8FA2-14E66B670FD1}"/>
                    </a:ext>
                  </a:extLst>
                </p14:cNvPr>
                <p14:cNvContentPartPr/>
                <p14:nvPr/>
              </p14:nvContentPartPr>
              <p14:xfrm>
                <a:off x="4449789" y="6050160"/>
                <a:ext cx="317880" cy="455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D60652-D77A-5F49-8FA2-14E66B670F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0789" y="6041520"/>
                  <a:ext cx="3355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879E0B-FFCC-6242-ABA8-7FCFA774C02C}"/>
                    </a:ext>
                  </a:extLst>
                </p14:cNvPr>
                <p14:cNvContentPartPr/>
                <p14:nvPr/>
              </p14:nvContentPartPr>
              <p14:xfrm>
                <a:off x="4795389" y="5940360"/>
                <a:ext cx="687600" cy="25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879E0B-FFCC-6242-ABA8-7FCFA774C0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86749" y="5931720"/>
                  <a:ext cx="70524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E510B3-E7AC-DA45-86D0-E921D9FCFCD6}"/>
              </a:ext>
            </a:extLst>
          </p:cNvPr>
          <p:cNvGrpSpPr/>
          <p:nvPr/>
        </p:nvGrpSpPr>
        <p:grpSpPr>
          <a:xfrm>
            <a:off x="5921829" y="5684040"/>
            <a:ext cx="1476000" cy="815400"/>
            <a:chOff x="5921829" y="5684040"/>
            <a:chExt cx="1476000" cy="81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88D71E-3261-5148-9E5D-6E394E2B2D09}"/>
                    </a:ext>
                  </a:extLst>
                </p14:cNvPr>
                <p14:cNvContentPartPr/>
                <p14:nvPr/>
              </p14:nvContentPartPr>
              <p14:xfrm>
                <a:off x="5921829" y="5931720"/>
                <a:ext cx="201600" cy="56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88D71E-3261-5148-9E5D-6E394E2B2D0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12829" y="5922720"/>
                  <a:ext cx="21924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3BF14BA-254E-BB4F-B708-3F9CB6B56D0C}"/>
                    </a:ext>
                  </a:extLst>
                </p14:cNvPr>
                <p14:cNvContentPartPr/>
                <p14:nvPr/>
              </p14:nvContentPartPr>
              <p14:xfrm>
                <a:off x="6364989" y="5839200"/>
                <a:ext cx="383760" cy="34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3BF14BA-254E-BB4F-B708-3F9CB6B56D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55989" y="5830200"/>
                  <a:ext cx="4014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AE1AFA-13E6-C746-A64C-13E348143F04}"/>
                    </a:ext>
                  </a:extLst>
                </p14:cNvPr>
                <p14:cNvContentPartPr/>
                <p14:nvPr/>
              </p14:nvContentPartPr>
              <p14:xfrm>
                <a:off x="6600069" y="6007320"/>
                <a:ext cx="157680" cy="41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AE1AFA-13E6-C746-A64C-13E348143F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91069" y="5998320"/>
                  <a:ext cx="175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154077E-22BE-D545-895E-63F13120D785}"/>
                    </a:ext>
                  </a:extLst>
                </p14:cNvPr>
                <p14:cNvContentPartPr/>
                <p14:nvPr/>
              </p14:nvContentPartPr>
              <p14:xfrm>
                <a:off x="6903549" y="5982840"/>
                <a:ext cx="169200" cy="121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154077E-22BE-D545-895E-63F13120D78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94909" y="5973840"/>
                  <a:ext cx="186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5F83251-21E7-1B47-AB43-967FE1F7E01A}"/>
                    </a:ext>
                  </a:extLst>
                </p14:cNvPr>
                <p14:cNvContentPartPr/>
                <p14:nvPr/>
              </p14:nvContentPartPr>
              <p14:xfrm>
                <a:off x="7075629" y="5684040"/>
                <a:ext cx="322200" cy="39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5F83251-21E7-1B47-AB43-967FE1F7E01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66989" y="5675040"/>
                  <a:ext cx="3398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BCCAA3C-7224-584C-8C16-B1B1278468D1}"/>
                    </a:ext>
                  </a:extLst>
                </p14:cNvPr>
                <p14:cNvContentPartPr/>
                <p14:nvPr/>
              </p14:nvContentPartPr>
              <p14:xfrm>
                <a:off x="6549309" y="5951520"/>
                <a:ext cx="312840" cy="40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BCCAA3C-7224-584C-8C16-B1B1278468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40309" y="5942880"/>
                  <a:ext cx="330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693854-EFA7-8C4E-9204-CBE0BEC769FE}"/>
                    </a:ext>
                  </a:extLst>
                </p14:cNvPr>
                <p14:cNvContentPartPr/>
                <p14:nvPr/>
              </p14:nvContentPartPr>
              <p14:xfrm>
                <a:off x="6369669" y="6019200"/>
                <a:ext cx="73440" cy="3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693854-EFA7-8C4E-9204-CBE0BEC769F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60669" y="6010200"/>
                  <a:ext cx="9108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E5F217-74DE-B144-BB74-77C9CB5AA9C8}"/>
                  </a:ext>
                </a:extLst>
              </p14:cNvPr>
              <p14:cNvContentPartPr/>
              <p14:nvPr/>
            </p14:nvContentPartPr>
            <p14:xfrm>
              <a:off x="1638549" y="3862080"/>
              <a:ext cx="194040" cy="694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E5F217-74DE-B144-BB74-77C9CB5AA9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9909" y="3853440"/>
                <a:ext cx="21168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A473E6-A4AC-D04C-952C-8C6EC85B28F0}"/>
                  </a:ext>
                </a:extLst>
              </p14:cNvPr>
              <p14:cNvContentPartPr/>
              <p14:nvPr/>
            </p14:nvContentPartPr>
            <p14:xfrm>
              <a:off x="1459629" y="4096440"/>
              <a:ext cx="74880" cy="9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A473E6-A4AC-D04C-952C-8C6EC85B28F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50629" y="4087440"/>
                <a:ext cx="925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0D9DFF-9500-5449-8444-95F78B0D77B3}"/>
                  </a:ext>
                </a:extLst>
              </p14:cNvPr>
              <p14:cNvContentPartPr/>
              <p14:nvPr/>
            </p14:nvContentPartPr>
            <p14:xfrm>
              <a:off x="1901709" y="4324680"/>
              <a:ext cx="70920" cy="5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0D9DFF-9500-5449-8444-95F78B0D77B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92709" y="4315680"/>
                <a:ext cx="8856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A251228-B385-064F-BB86-802D2AC331E0}"/>
              </a:ext>
            </a:extLst>
          </p:cNvPr>
          <p:cNvGrpSpPr/>
          <p:nvPr/>
        </p:nvGrpSpPr>
        <p:grpSpPr>
          <a:xfrm>
            <a:off x="2128509" y="4149360"/>
            <a:ext cx="527400" cy="224640"/>
            <a:chOff x="2128509" y="4149360"/>
            <a:chExt cx="527400" cy="2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F9DDF8-EF0B-F745-8AB0-DEB2DEC76BC6}"/>
                    </a:ext>
                  </a:extLst>
                </p14:cNvPr>
                <p14:cNvContentPartPr/>
                <p14:nvPr/>
              </p14:nvContentPartPr>
              <p14:xfrm>
                <a:off x="2369709" y="4166280"/>
                <a:ext cx="286200" cy="26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F9DDF8-EF0B-F745-8AB0-DEB2DEC76B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60709" y="4157640"/>
                  <a:ext cx="303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57762A-907F-E946-BE66-5AC0DC2881B3}"/>
                    </a:ext>
                  </a:extLst>
                </p14:cNvPr>
                <p14:cNvContentPartPr/>
                <p14:nvPr/>
              </p14:nvContentPartPr>
              <p14:xfrm>
                <a:off x="2129589" y="4189320"/>
                <a:ext cx="166320" cy="184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57762A-907F-E946-BE66-5AC0DC2881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20589" y="4180320"/>
                  <a:ext cx="183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373D22-24E4-1A4B-AED8-4F7CA4ABDFAC}"/>
                    </a:ext>
                  </a:extLst>
                </p14:cNvPr>
                <p14:cNvContentPartPr/>
                <p14:nvPr/>
              </p14:nvContentPartPr>
              <p14:xfrm>
                <a:off x="2128509" y="4207680"/>
                <a:ext cx="57960" cy="3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373D22-24E4-1A4B-AED8-4F7CA4ABDF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19869" y="4199040"/>
                  <a:ext cx="756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1519EEF-E34C-C243-8D4C-A65149F8EBFD}"/>
                    </a:ext>
                  </a:extLst>
                </p14:cNvPr>
                <p14:cNvContentPartPr/>
                <p14:nvPr/>
              </p14:nvContentPartPr>
              <p14:xfrm>
                <a:off x="2300229" y="4149360"/>
                <a:ext cx="166320" cy="153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1519EEF-E34C-C243-8D4C-A65149F8EB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91229" y="4140360"/>
                  <a:ext cx="183960" cy="17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C0AA69A-C058-BF41-9B77-57D66031211D}"/>
                  </a:ext>
                </a:extLst>
              </p14:cNvPr>
              <p14:cNvContentPartPr/>
              <p14:nvPr/>
            </p14:nvContentPartPr>
            <p14:xfrm>
              <a:off x="3260709" y="3376800"/>
              <a:ext cx="139320" cy="117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C0AA69A-C058-BF41-9B77-57D66031211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52069" y="3367800"/>
                <a:ext cx="1569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7628F26-4449-994D-AA64-AE474D970C85}"/>
                  </a:ext>
                </a:extLst>
              </p14:cNvPr>
              <p14:cNvContentPartPr/>
              <p14:nvPr/>
            </p14:nvContentPartPr>
            <p14:xfrm>
              <a:off x="4461309" y="4460760"/>
              <a:ext cx="149040" cy="117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7628F26-4449-994D-AA64-AE474D970C8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52309" y="4451760"/>
                <a:ext cx="1666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A465E2F-5879-FC4E-B0F0-D02525E56FFD}"/>
                  </a:ext>
                </a:extLst>
              </p14:cNvPr>
              <p14:cNvContentPartPr/>
              <p14:nvPr/>
            </p14:nvContentPartPr>
            <p14:xfrm>
              <a:off x="5189589" y="3656880"/>
              <a:ext cx="137160" cy="67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A465E2F-5879-FC4E-B0F0-D02525E56FF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80589" y="3647880"/>
                <a:ext cx="1548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B475938-5DD7-1741-BEE3-58F7F45E81B7}"/>
                  </a:ext>
                </a:extLst>
              </p14:cNvPr>
              <p14:cNvContentPartPr/>
              <p14:nvPr/>
            </p14:nvContentPartPr>
            <p14:xfrm>
              <a:off x="6367509" y="3722760"/>
              <a:ext cx="182880" cy="248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B475938-5DD7-1741-BEE3-58F7F45E81B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58869" y="3714120"/>
                <a:ext cx="200520" cy="26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10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244-F275-404B-B670-F4EF72C1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E2AB-7F78-6249-BBB6-3CBDADC1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45311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Age of Empires II has maintained interest for over 20 years by </a:t>
            </a:r>
            <a:r>
              <a:rPr lang="en-US" b="1" dirty="0"/>
              <a:t>updating game content</a:t>
            </a:r>
            <a:r>
              <a:rPr lang="en-US" dirty="0"/>
              <a:t> and focusing on </a:t>
            </a:r>
            <a:r>
              <a:rPr lang="en-US" b="1" dirty="0"/>
              <a:t>balancing gameplay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 game studio seeking to emulate this type of long-term success should: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to add new features to maintain player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balance in multiplayer games post-launch and rebalance over- or under-powered civilizations/species/etc.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further analysis, we could consider:</a:t>
            </a:r>
          </a:p>
          <a:p>
            <a:r>
              <a:rPr lang="en-US" dirty="0"/>
              <a:t>Analyzing balance across multiple RTS games</a:t>
            </a:r>
          </a:p>
          <a:p>
            <a:r>
              <a:rPr lang="en-US" dirty="0"/>
              <a:t>Expanding our analysis to the original 1999 Age of Empires II release and subsequent 2001 expansion</a:t>
            </a:r>
          </a:p>
          <a:p>
            <a:r>
              <a:rPr lang="en-US" dirty="0"/>
              <a:t>Do revenue and cost analysis on these games, taking into consideration profitability of game development work for content and balance updates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1D0F9AA-4911-6042-877A-A2D01944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 err="1"/>
              <a:t>github.com</a:t>
            </a:r>
            <a:r>
              <a:rPr lang="en-US" sz="2000" dirty="0"/>
              <a:t>/rishigoutam/aoe2				</a:t>
            </a:r>
            <a:r>
              <a:rPr lang="en-US" sz="2000" dirty="0" err="1"/>
              <a:t>rishi@goutam.org</a:t>
            </a:r>
            <a:r>
              <a:rPr lang="en-US" sz="2000" dirty="0"/>
              <a:t>			</a:t>
            </a:r>
            <a:r>
              <a:rPr lang="en-US" sz="2000" dirty="0" err="1"/>
              <a:t>linkedin.com</a:t>
            </a:r>
            <a:r>
              <a:rPr lang="en-US" sz="2000" dirty="0"/>
              <a:t>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FBF4E-9896-AB46-A4C0-A6213142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1571E-CD26-DE45-A2DA-591D956A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936A-6C78-B641-96B6-D2C7C64F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3B72-45A4-D74F-A9C9-B388E105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11 Top-Rated RTS Games on Steam</a:t>
            </a:r>
            <a:r>
              <a:rPr lang="en-US" baseline="30000" dirty="0"/>
              <a:t>[1]</a:t>
            </a:r>
          </a:p>
          <a:p>
            <a:pPr lvl="1"/>
            <a:r>
              <a:rPr lang="en-US" dirty="0"/>
              <a:t>Longevity and Usage</a:t>
            </a:r>
          </a:p>
          <a:p>
            <a:r>
              <a:rPr lang="en-US" dirty="0"/>
              <a:t>What makes a game last the test of time (and fickle gamers)?</a:t>
            </a:r>
          </a:p>
          <a:p>
            <a:pPr lvl="1"/>
            <a:r>
              <a:rPr lang="en-US" dirty="0"/>
              <a:t>Adding </a:t>
            </a:r>
            <a:r>
              <a:rPr lang="en-US" b="1" dirty="0"/>
              <a:t>new game content</a:t>
            </a:r>
            <a:r>
              <a:rPr lang="en-US" dirty="0"/>
              <a:t> through </a:t>
            </a:r>
            <a:r>
              <a:rPr lang="en-US" b="1" dirty="0"/>
              <a:t>updates</a:t>
            </a:r>
            <a:r>
              <a:rPr lang="en-US" dirty="0"/>
              <a:t> and DLCs</a:t>
            </a:r>
          </a:p>
          <a:p>
            <a:pPr lvl="1"/>
            <a:r>
              <a:rPr lang="en-US" dirty="0"/>
              <a:t>Having fair and </a:t>
            </a:r>
            <a:r>
              <a:rPr lang="en-US" b="1" dirty="0"/>
              <a:t>balanced</a:t>
            </a:r>
            <a:r>
              <a:rPr lang="en-US" dirty="0"/>
              <a:t> matches</a:t>
            </a:r>
          </a:p>
          <a:p>
            <a:r>
              <a:rPr lang="en-US" dirty="0"/>
              <a:t>Deep Dive: Game Balance in Age of Empires II </a:t>
            </a:r>
          </a:p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35A42-2071-2E45-9A0F-E8C42D4F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314043"/>
            <a:ext cx="7010400" cy="365125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i="1" dirty="0"/>
              <a:t>https://</a:t>
            </a:r>
            <a:r>
              <a:rPr lang="en-US" i="1" dirty="0" err="1"/>
              <a:t>store.steampowered.com</a:t>
            </a:r>
            <a:r>
              <a:rPr lang="en-US" i="1" dirty="0"/>
              <a:t>/tags/</a:t>
            </a:r>
            <a:r>
              <a:rPr lang="en-US" i="1" dirty="0" err="1"/>
              <a:t>en</a:t>
            </a:r>
            <a:r>
              <a:rPr lang="en-US" i="1" dirty="0"/>
              <a:t>/RTS/?flavor=</a:t>
            </a:r>
            <a:r>
              <a:rPr lang="en-US" i="1" dirty="0" err="1"/>
              <a:t>contenthub_toprated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4307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Having an active player base draws new customers and is important for long-term sales. Some games </a:t>
            </a:r>
            <a:r>
              <a:rPr lang="en-US" sz="2000" b="1" i="1" dirty="0"/>
              <a:t>drop off quickly</a:t>
            </a:r>
            <a:r>
              <a:rPr lang="en-US" sz="2000" i="1" dirty="0"/>
              <a:t> in terms of number of players</a:t>
            </a:r>
            <a:endParaRPr lang="en-US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FD8ED-D37C-0E4B-B01B-DA5D39D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9" y="2628618"/>
            <a:ext cx="3360115" cy="2377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16EA3-F08E-F648-9AD8-CBEFA03E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13" y="2628617"/>
            <a:ext cx="3360114" cy="2434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78710-ECAE-2F40-B10A-975223C2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76" y="2628616"/>
            <a:ext cx="3548418" cy="24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While others do not ever achieve a large player base</a:t>
            </a:r>
            <a:endParaRPr lang="en-US" sz="20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C9B63-2AD7-1F48-A576-4AB1D81F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86" y="2016087"/>
            <a:ext cx="3286125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C685-A0CE-374A-99AA-FC708ECF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89" y="4414221"/>
            <a:ext cx="328612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02553-0E0A-2E4F-B15B-7F4A32AE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86" y="4414221"/>
            <a:ext cx="3286125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EC895-1AF1-6D42-AB28-8B4828E4D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89" y="2016087"/>
            <a:ext cx="32861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The best RTS games are played for </a:t>
            </a:r>
            <a:r>
              <a:rPr lang="en-US" sz="2000" b="1" i="1" dirty="0"/>
              <a:t>many years </a:t>
            </a:r>
            <a:r>
              <a:rPr lang="en-US" sz="2000" i="1" dirty="0"/>
              <a:t>and have </a:t>
            </a:r>
            <a:r>
              <a:rPr lang="en-US" sz="2000" b="1" i="1" dirty="0"/>
              <a:t>many players </a:t>
            </a:r>
            <a:r>
              <a:rPr lang="en-US" sz="2000" i="1" dirty="0"/>
              <a:t>as well</a:t>
            </a:r>
            <a:endParaRPr lang="en-US" sz="2000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BE6557-EFA3-674A-B1F1-E338479D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31" y="2105826"/>
            <a:ext cx="3476625" cy="2381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E2D89D-C5BA-164B-9A4E-73074D7BC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031" y="4475143"/>
            <a:ext cx="3286125" cy="238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AF353D-3EE9-6443-86DC-A2C55F1B0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393" y="2105826"/>
            <a:ext cx="3381375" cy="238125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19A9DC-2F60-5448-AAEC-70E33A193475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6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US" b="1" dirty="0">
                <a:solidFill>
                  <a:srgbClr val="00B050"/>
                </a:solidFill>
              </a:rPr>
              <a:t>Updated Content </a:t>
            </a:r>
            <a:r>
              <a:rPr lang="en-US" dirty="0"/>
              <a:t>and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RTS Games that are updated more frequently tend to also have more players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3C518-6D66-984E-A6D2-9CCAE702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94" y="2016087"/>
            <a:ext cx="6930812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US" b="1" dirty="0">
                <a:solidFill>
                  <a:srgbClr val="00B050"/>
                </a:solidFill>
              </a:rPr>
              <a:t>Updated Content </a:t>
            </a:r>
            <a:r>
              <a:rPr lang="en-US" dirty="0"/>
              <a:t>and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Age of Empires II’s two game versions (</a:t>
            </a:r>
            <a:r>
              <a:rPr lang="en-US" sz="2000" i="1" dirty="0" err="1"/>
              <a:t>AoE:DE</a:t>
            </a:r>
            <a:r>
              <a:rPr lang="en-US" sz="2000" i="1" dirty="0"/>
              <a:t>, </a:t>
            </a:r>
            <a:r>
              <a:rPr lang="en-US" sz="2000" i="1" dirty="0" err="1"/>
              <a:t>AoE:HD</a:t>
            </a:r>
            <a:r>
              <a:rPr lang="en-US" sz="2000" i="1" dirty="0"/>
              <a:t>) compare well against others,  having </a:t>
            </a:r>
            <a:r>
              <a:rPr lang="en-US" sz="2000" b="1" i="1" dirty="0">
                <a:highlight>
                  <a:srgbClr val="00FF00"/>
                </a:highlight>
              </a:rPr>
              <a:t>more frequent updates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0E2D89D-C5BA-164B-9A4E-73074D7B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31" y="4475143"/>
            <a:ext cx="3286125" cy="238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A543EB-7C42-4442-A8FC-1591DD1E1750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ED9F3-C200-624D-AED5-A704FA229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7746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US" b="1" dirty="0">
                <a:solidFill>
                  <a:srgbClr val="00B050"/>
                </a:solidFill>
              </a:rPr>
              <a:t>Updated Content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We can visualize these two graphs against each other, along with their </a:t>
            </a:r>
            <a:r>
              <a:rPr lang="en-US" sz="2000" b="1" i="1" dirty="0"/>
              <a:t>updates</a:t>
            </a:r>
            <a:r>
              <a:rPr lang="en-US" sz="2000" i="1" dirty="0"/>
              <a:t> and begin looking into </a:t>
            </a:r>
            <a:r>
              <a:rPr lang="en-US" sz="2000" b="1" i="1" dirty="0"/>
              <a:t>balance</a:t>
            </a:r>
            <a:r>
              <a:rPr lang="en-US" sz="2000" i="1" dirty="0"/>
              <a:t> changes (as seen by </a:t>
            </a:r>
            <a:r>
              <a:rPr lang="en-US" sz="2000" i="1" dirty="0" err="1"/>
              <a:t>AoEII:DE’s</a:t>
            </a:r>
            <a:r>
              <a:rPr lang="en-US" sz="2000" i="1" dirty="0"/>
              <a:t> Major Updates     )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0E2D89D-C5BA-164B-9A4E-73074D7B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31" y="4475143"/>
            <a:ext cx="3286125" cy="238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58B7-D237-0942-AF43-E1FA66CE8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33" y="2374900"/>
            <a:ext cx="12200033" cy="3426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F5F4B-5C55-8348-9DD1-F30AAA92C0CF}"/>
              </a:ext>
            </a:extLst>
          </p:cNvPr>
          <p:cNvSpPr/>
          <p:nvPr/>
        </p:nvSpPr>
        <p:spPr>
          <a:xfrm>
            <a:off x="7835900" y="1727200"/>
            <a:ext cx="177800" cy="177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2BD1AF-63DD-8C41-A271-CF67422AD192}"/>
              </a:ext>
            </a:extLst>
          </p:cNvPr>
          <p:cNvSpPr txBox="1">
            <a:spLocks/>
          </p:cNvSpPr>
          <p:nvPr/>
        </p:nvSpPr>
        <p:spPr>
          <a:xfrm>
            <a:off x="838200" y="580164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As an aside, we can clearly see the impact of the March 2020 COVID-19 lockdowns on the two games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48DA01-4289-4B4B-AD90-3840A6A0B06B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319B40E-A138-AE47-B106-310E7D71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93341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AoE2:DE has </a:t>
            </a:r>
            <a:r>
              <a:rPr lang="en-US" sz="2000" b="1" i="1" dirty="0"/>
              <a:t>39</a:t>
            </a:r>
            <a:r>
              <a:rPr lang="en-US" sz="2000" i="1" dirty="0"/>
              <a:t> civilizations a player can pick from to play against another player online. For comparison, another popular RTS, StarCraft, has only </a:t>
            </a:r>
            <a:r>
              <a:rPr lang="en-US" sz="2000" b="1" i="1" dirty="0"/>
              <a:t>3</a:t>
            </a:r>
            <a:r>
              <a:rPr lang="en-US" sz="2000" i="1" dirty="0"/>
              <a:t> species a player can choose from. 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49A0B7-6BE1-0345-AAB5-CC7922A3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2016087"/>
            <a:ext cx="4997450" cy="46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D5337F-4E44-FD4A-9D0B-391CFE526725}"/>
              </a:ext>
            </a:extLst>
          </p:cNvPr>
          <p:cNvSpPr txBox="1">
            <a:spLocks/>
          </p:cNvSpPr>
          <p:nvPr/>
        </p:nvSpPr>
        <p:spPr>
          <a:xfrm>
            <a:off x="838200" y="2185874"/>
            <a:ext cx="4889500" cy="4307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We will analyze </a:t>
            </a:r>
            <a:r>
              <a:rPr lang="en-US" sz="2000" b="1" dirty="0">
                <a:solidFill>
                  <a:srgbClr val="FF0000"/>
                </a:solidFill>
              </a:rPr>
              <a:t>balance</a:t>
            </a:r>
            <a:r>
              <a:rPr lang="en-US" sz="2000" dirty="0"/>
              <a:t> in two ways: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average win rate of each civilization?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win rate of each civilization against all others? (39x39 matrix)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1200" i="1" dirty="0"/>
              <a:t>Note: Our </a:t>
            </a:r>
            <a:r>
              <a:rPr lang="en-US" sz="1200" i="1" dirty="0">
                <a:hlinkClick r:id="rId3"/>
              </a:rPr>
              <a:t>Kaggle dataset</a:t>
            </a:r>
            <a:r>
              <a:rPr lang="en-US" sz="1200" i="1" dirty="0"/>
              <a:t> comprises of 1.3MM matches played across game modes. </a:t>
            </a:r>
          </a:p>
          <a:p>
            <a:pPr marL="0" indent="0">
              <a:buNone/>
            </a:pPr>
            <a:r>
              <a:rPr lang="en-US" sz="1200" i="1" dirty="0"/>
              <a:t>Filter this to only “1v1 Standard Ranked Matches”—the de facto standard for online competitive play and tournaments. Exclude 4 civilizations we do not have data for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21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</TotalTime>
  <Words>749</Words>
  <Application>Microsoft Macintosh PowerPoint</Application>
  <PresentationFormat>Widescreen</PresentationFormat>
  <Paragraphs>100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Importance of New Content and Balance in Real-Time Strategy Games</vt:lpstr>
      <vt:lpstr>Agenda</vt:lpstr>
      <vt:lpstr>Game longevity and usage</vt:lpstr>
      <vt:lpstr>Game longevity and usage</vt:lpstr>
      <vt:lpstr>Game longevity and usage</vt:lpstr>
      <vt:lpstr>Why? Updated Content and Balance</vt:lpstr>
      <vt:lpstr>Why? Updated Content and Balance</vt:lpstr>
      <vt:lpstr>Why? Updated Content and Balance</vt:lpstr>
      <vt:lpstr>Deep Dive: Age of Empires II:DE Balance</vt:lpstr>
      <vt:lpstr>Deep Dive: Age of Empires II:DE Balance</vt:lpstr>
      <vt:lpstr>AoE2:DE Balance</vt:lpstr>
      <vt:lpstr>How is this achieved? Nerfs and buffs</vt:lpstr>
      <vt:lpstr>Recommendations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 G</dc:creator>
  <cp:lastModifiedBy>Rishi G</cp:lastModifiedBy>
  <cp:revision>11</cp:revision>
  <dcterms:created xsi:type="dcterms:W3CDTF">2022-01-28T14:41:56Z</dcterms:created>
  <dcterms:modified xsi:type="dcterms:W3CDTF">2022-01-29T23:18:29Z</dcterms:modified>
</cp:coreProperties>
</file>